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hyperlink" Target="https://gamma.app" TargetMode="Externa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hyperlink" Target="https://gamma.app" TargetMode="Externa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hyperlink" Target="https://gamma.app" TargetMode="Externa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hyperlink" Target="https://gamma.app" TargetMode="Externa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hyperlink" Target="https://gamma.app" TargetMode="Externa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hyperlink" Target="https://gamma.app" TargetMode="Externa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-492125" y="-9144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401253"/>
            <a:ext cx="7477601" cy="13887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Introduction to Digital Logic Design</a:t>
            </a:r>
            <a:endParaRPr lang="en-US" sz="437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33199" y="4123253"/>
            <a:ext cx="747760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Explore the fundamental concepts of digital logic design, including latch and flip-flop circuits, shift registers, and asynchronous sequential circuits.</a:t>
            </a:r>
            <a:endParaRPr lang="en-US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833199" y="5456039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19" y="5463659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99686" y="5439370"/>
            <a:ext cx="2270760" cy="38885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3060"/>
              </a:lnSpc>
              <a:buNone/>
            </a:pPr>
            <a:r>
              <a:rPr lang="en-US" sz="2185" b="1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 Anusha Amar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10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>
              <a:alpha val="80000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2037993" y="2654379"/>
            <a:ext cx="595884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NAND-based SR Latch</a:t>
            </a:r>
            <a:endParaRPr lang="en-US" sz="437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2037993" y="393180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11705" y="3897273"/>
            <a:ext cx="15240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625" dirty="0"/>
          </a:p>
        </p:txBody>
      </p:sp>
      <p:sp>
        <p:nvSpPr>
          <p:cNvPr id="9" name="Text 6"/>
          <p:cNvSpPr/>
          <p:nvPr/>
        </p:nvSpPr>
        <p:spPr>
          <a:xfrm>
            <a:off x="2997597" y="3931920"/>
            <a:ext cx="2819400" cy="35480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EBECE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Working Principle </a:t>
            </a:r>
            <a:r>
              <a:rPr lang="en-US" sz="2185" dirty="0">
                <a:solidFill>
                  <a:srgbClr val="000000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🧠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2760107" y="4508897"/>
            <a:ext cx="444400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Discover the inner workings of the basic latch that forms the foundation of many digital circuits.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426285" y="385560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573327" y="3897273"/>
            <a:ext cx="20574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625" dirty="0"/>
          </a:p>
        </p:txBody>
      </p:sp>
      <p:sp>
        <p:nvSpPr>
          <p:cNvPr id="13" name="Text 10"/>
          <p:cNvSpPr/>
          <p:nvPr/>
        </p:nvSpPr>
        <p:spPr>
          <a:xfrm>
            <a:off x="8148399" y="3931920"/>
            <a:ext cx="2221944" cy="35480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EBECE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Signal Flow </a:t>
            </a:r>
            <a:r>
              <a:rPr lang="en-US" sz="2185" dirty="0">
                <a:solidFill>
                  <a:srgbClr val="000000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📶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148399" y="4508897"/>
            <a:ext cx="444400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Understand how inputs and outputs propagate through the NAND gates to latch and store data.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15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359819"/>
            <a:ext cx="973074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Flip-Flops: SR, D, JK, T, </a:t>
            </a:r>
            <a:r>
              <a:rPr lang="en-US" sz="437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Master-Slave</a:t>
            </a:r>
            <a:endParaRPr lang="en-US" sz="437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5" name="Text 3"/>
          <p:cNvSpPr/>
          <p:nvPr/>
        </p:nvSpPr>
        <p:spPr>
          <a:xfrm flipH="1">
            <a:off x="2037080" y="3609340"/>
            <a:ext cx="11564620" cy="41656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SR Flip-Flop</a:t>
            </a:r>
            <a:endParaRPr lang="en-US" sz="262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2037993" y="4248269"/>
            <a:ext cx="3156347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Learn about the set-reset flip-flop and its applications in memory storage.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743932" y="3609618"/>
            <a:ext cx="2666286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D Flip-Flop</a:t>
            </a:r>
            <a:endParaRPr lang="en-US" sz="262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743932" y="4248269"/>
            <a:ext cx="315634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Explore the D flip-flop, which is used as a data storage element in sequential circuits.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449872" y="3609618"/>
            <a:ext cx="2666286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JK Flip-Flop</a:t>
            </a:r>
            <a:endParaRPr lang="en-US" sz="262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9449872" y="4248269"/>
            <a:ext cx="315634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Discover the versatility of the JK flip-flop and its applications in digital systems.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11" name="Image 0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-327025" y="-9144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187172"/>
            <a:ext cx="630174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Triggering of Flip-Flops</a:t>
            </a:r>
            <a:endParaRPr lang="en-US" sz="437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325886"/>
            <a:ext cx="5110520" cy="31584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762030"/>
            <a:ext cx="317754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Positive Edge-Triggered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6331387"/>
            <a:ext cx="5110520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Examine how flip-flops are triggered by the rising edge of a clock signal.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768" y="2325886"/>
            <a:ext cx="5110639" cy="31586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762149"/>
            <a:ext cx="329184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Negative Edge-Trigge</a:t>
            </a:r>
            <a:r>
              <a:rPr lang="en-US" sz="218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red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7481768" y="6331506"/>
            <a:ext cx="5110639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Learn how flip-flops can be triggered by the falling edge of a clock signal.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11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1828800" y="109220"/>
            <a:ext cx="14630400" cy="8232934"/>
          </a:xfrm>
          <a:prstGeom prst="rect">
            <a:avLst/>
          </a:prstGeom>
          <a:solidFill>
            <a:srgbClr val="080E26"/>
          </a:solidFill>
          <a:ln w="13097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329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44127" y="576858"/>
            <a:ext cx="9399746" cy="131111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160"/>
              </a:lnSpc>
              <a:buNone/>
            </a:pPr>
            <a:r>
              <a:rPr lang="en-US" sz="4130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JK FF HDL Implementation: Behavioural-Level</a:t>
            </a:r>
            <a:endParaRPr lang="en-US" sz="413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4737735" y="2202537"/>
            <a:ext cx="41910" cy="5453539"/>
          </a:xfrm>
          <a:prstGeom prst="rect">
            <a:avLst/>
          </a:prstGeom>
          <a:solidFill>
            <a:srgbClr val="303B69"/>
          </a:solidFill>
        </p:spPr>
      </p:sp>
      <p:sp>
        <p:nvSpPr>
          <p:cNvPr id="7" name="Shape 4"/>
          <p:cNvSpPr/>
          <p:nvPr/>
        </p:nvSpPr>
        <p:spPr>
          <a:xfrm>
            <a:off x="4994672" y="2581394"/>
            <a:ext cx="734139" cy="41910"/>
          </a:xfrm>
          <a:prstGeom prst="rect">
            <a:avLst/>
          </a:prstGeom>
          <a:solidFill>
            <a:srgbClr val="303B69"/>
          </a:solidFill>
        </p:spPr>
      </p:sp>
      <p:sp>
        <p:nvSpPr>
          <p:cNvPr id="8" name="Shape 5"/>
          <p:cNvSpPr/>
          <p:nvPr/>
        </p:nvSpPr>
        <p:spPr>
          <a:xfrm>
            <a:off x="4522708" y="2366367"/>
            <a:ext cx="471964" cy="471964"/>
          </a:xfrm>
          <a:prstGeom prst="roundRect">
            <a:avLst>
              <a:gd name="adj" fmla="val 20001"/>
            </a:avLst>
          </a:prstGeom>
          <a:solidFill>
            <a:srgbClr val="283157"/>
          </a:solidFill>
          <a:ln w="13097">
            <a:solidFill>
              <a:srgbClr val="303B6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686300" y="2405658"/>
            <a:ext cx="144780" cy="39326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095"/>
              </a:lnSpc>
              <a:buNone/>
            </a:pPr>
            <a:r>
              <a:rPr lang="en-US" sz="248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480" dirty="0"/>
          </a:p>
        </p:txBody>
      </p:sp>
      <p:sp>
        <p:nvSpPr>
          <p:cNvPr id="10" name="Text 7"/>
          <p:cNvSpPr/>
          <p:nvPr/>
        </p:nvSpPr>
        <p:spPr>
          <a:xfrm>
            <a:off x="5912406" y="2412206"/>
            <a:ext cx="2575560" cy="32766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2065" dirty="0">
                <a:solidFill>
                  <a:srgbClr val="EBECE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Design Specification</a:t>
            </a:r>
            <a:endParaRPr lang="en-US" sz="206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912406" y="2949535"/>
            <a:ext cx="7931468" cy="67127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645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Define the required behavior of a JK flip-flop using a hardware description language.</a:t>
            </a:r>
            <a:endParaRPr lang="en-US" sz="16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4994672" y="4469130"/>
            <a:ext cx="734139" cy="41910"/>
          </a:xfrm>
          <a:prstGeom prst="rect">
            <a:avLst/>
          </a:prstGeom>
          <a:solidFill>
            <a:srgbClr val="303B69"/>
          </a:solidFill>
        </p:spPr>
      </p:sp>
      <p:sp>
        <p:nvSpPr>
          <p:cNvPr id="13" name="Shape 10"/>
          <p:cNvSpPr/>
          <p:nvPr/>
        </p:nvSpPr>
        <p:spPr>
          <a:xfrm>
            <a:off x="4522708" y="4254103"/>
            <a:ext cx="471964" cy="471964"/>
          </a:xfrm>
          <a:prstGeom prst="roundRect">
            <a:avLst>
              <a:gd name="adj" fmla="val 20001"/>
            </a:avLst>
          </a:prstGeom>
          <a:solidFill>
            <a:srgbClr val="283157"/>
          </a:solidFill>
          <a:ln w="13097">
            <a:solidFill>
              <a:srgbClr val="303B6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663440" y="4293394"/>
            <a:ext cx="190500" cy="39326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095"/>
              </a:lnSpc>
              <a:buNone/>
            </a:pPr>
            <a:r>
              <a:rPr lang="en-US" sz="248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480" dirty="0"/>
          </a:p>
        </p:txBody>
      </p:sp>
      <p:sp>
        <p:nvSpPr>
          <p:cNvPr id="15" name="Text 12"/>
          <p:cNvSpPr/>
          <p:nvPr/>
        </p:nvSpPr>
        <p:spPr>
          <a:xfrm>
            <a:off x="5912406" y="4299942"/>
            <a:ext cx="2097643" cy="32766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2065" dirty="0">
                <a:solidFill>
                  <a:srgbClr val="EBECE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Truth Table</a:t>
            </a:r>
            <a:endParaRPr lang="en-US" sz="206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5912406" y="4837271"/>
            <a:ext cx="7931468" cy="67127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645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Construct the truth table to represent the inputs and outputs of the JK flip-flop.</a:t>
            </a:r>
            <a:endParaRPr lang="en-US" sz="16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4994672" y="6356866"/>
            <a:ext cx="734139" cy="41910"/>
          </a:xfrm>
          <a:prstGeom prst="rect">
            <a:avLst/>
          </a:prstGeom>
          <a:solidFill>
            <a:srgbClr val="303B69"/>
          </a:solidFill>
        </p:spPr>
      </p:sp>
      <p:sp>
        <p:nvSpPr>
          <p:cNvPr id="18" name="Shape 15"/>
          <p:cNvSpPr/>
          <p:nvPr/>
        </p:nvSpPr>
        <p:spPr>
          <a:xfrm>
            <a:off x="4522708" y="6141839"/>
            <a:ext cx="471964" cy="471964"/>
          </a:xfrm>
          <a:prstGeom prst="roundRect">
            <a:avLst>
              <a:gd name="adj" fmla="val 20001"/>
            </a:avLst>
          </a:prstGeom>
          <a:solidFill>
            <a:srgbClr val="283157"/>
          </a:solidFill>
          <a:ln w="13097">
            <a:solidFill>
              <a:srgbClr val="303B69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671060" y="6181130"/>
            <a:ext cx="175260" cy="39326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095"/>
              </a:lnSpc>
              <a:buNone/>
            </a:pPr>
            <a:r>
              <a:rPr lang="en-US" sz="248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480" dirty="0"/>
          </a:p>
        </p:txBody>
      </p:sp>
      <p:sp>
        <p:nvSpPr>
          <p:cNvPr id="20" name="Text 17"/>
          <p:cNvSpPr/>
          <p:nvPr/>
        </p:nvSpPr>
        <p:spPr>
          <a:xfrm>
            <a:off x="5912406" y="6187678"/>
            <a:ext cx="2097643" cy="32766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2065" dirty="0">
                <a:solidFill>
                  <a:srgbClr val="EBECE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Simulation</a:t>
            </a:r>
            <a:endParaRPr lang="en-US" sz="206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5912406" y="6725007"/>
            <a:ext cx="7931468" cy="67127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645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Simulate the JK flip-flop design to verify its functionality before implementation.</a:t>
            </a:r>
            <a:endParaRPr lang="en-US" sz="16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22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187172"/>
            <a:ext cx="575310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Flip Flop Conversions</a:t>
            </a:r>
            <a:endParaRPr lang="en-US" sz="4375" dirty="0">
              <a:solidFill>
                <a:srgbClr val="FFFFFF"/>
              </a:solidFill>
              <a:latin typeface="Lucida Bright" panose="02040602050505020304" charset="0"/>
              <a:ea typeface="Fraunces" pitchFamily="34" charset="-122"/>
              <a:cs typeface="Lucida Bright" panose="0204060205050502030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325886"/>
            <a:ext cx="5110520" cy="31584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762030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SR to JK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6331387"/>
            <a:ext cx="5110520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Learn how to convert a set-reset flip-flop into a JK flip-flop.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768" y="2325886"/>
            <a:ext cx="5110639" cy="31586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762149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JK to T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7481768" y="6331506"/>
            <a:ext cx="5110639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Discover the process of converting a JK flip-flop into a T flip-flop.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11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326833"/>
            <a:ext cx="870966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Shift Registers using D Flip-flops</a:t>
            </a:r>
            <a:endParaRPr lang="en-US" sz="437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2037993" y="2465546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73975" y="2701528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EBECE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SISO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2273975" y="3270885"/>
            <a:ext cx="4694158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</a:t>
            </a: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mplement a D flip-flop based Shift In Shift Out (SISO) register to shift data i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 </a:t>
            </a: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and out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465546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62267" y="2701528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EBECE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SIPO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662267" y="3270885"/>
            <a:ext cx="469415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Create a D flip-flop based Shift In Parallel Out (SIPO) register to parallelize shifted data.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2037993" y="4795242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273975" y="5031224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EBECE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PISO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2273975" y="5600581"/>
            <a:ext cx="469415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</a:t>
            </a: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xplore the Shift Parallel In Shift Out (PISO) register using D flip-flops to convert parallel data into a serial stream.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7426285" y="4795242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62267" y="5031224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EBECE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PIPO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662267" y="5600581"/>
            <a:ext cx="469415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Learn about the implementation of a Parallel In Parallel Out (PIPO) register with D flip-flops.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17" name="Image 0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066925"/>
            <a:ext cx="10554414" cy="13887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D-Flip Flop based SISO Shift Register: Behavioural-Level</a:t>
            </a:r>
            <a:endParaRPr lang="en-US" sz="437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2037993" y="3900011"/>
            <a:ext cx="10554414" cy="1301829"/>
          </a:xfrm>
          <a:prstGeom prst="roundRect">
            <a:avLst>
              <a:gd name="adj" fmla="val 7681"/>
            </a:avLst>
          </a:prstGeom>
          <a:noFill/>
          <a:ln w="13811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2051804" y="3913823"/>
            <a:ext cx="10525720" cy="637103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7" name="Text 5"/>
          <p:cNvSpPr/>
          <p:nvPr/>
        </p:nvSpPr>
        <p:spPr>
          <a:xfrm>
            <a:off x="2275165" y="4054673"/>
            <a:ext cx="3060025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Shift 1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787152" y="4054673"/>
            <a:ext cx="3056215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Hold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295328" y="4054673"/>
            <a:ext cx="3060025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Shift 0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2051804" y="4550926"/>
            <a:ext cx="10525720" cy="637103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1" name="Text 9"/>
          <p:cNvSpPr/>
          <p:nvPr/>
        </p:nvSpPr>
        <p:spPr>
          <a:xfrm>
            <a:off x="2275165" y="4691777"/>
            <a:ext cx="3060025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Hold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787152" y="4691777"/>
            <a:ext cx="3056215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Shift 1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9295328" y="4691777"/>
            <a:ext cx="3060025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Load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2037993" y="5451753"/>
            <a:ext cx="10554414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Gain insight into the behavioral-level implementation of a D flip-flop based Shift In Shift Out (SISO) shift register.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15" name="Image 0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662345"/>
            <a:ext cx="10554414" cy="13887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Implementation of Asynchronous Sequential Circuits</a:t>
            </a:r>
            <a:endParaRPr lang="en-US" sz="437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495431"/>
            <a:ext cx="5110520" cy="31584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931575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Clock Signal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6500932"/>
            <a:ext cx="5110520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Understand the role of the clock signal in synchronizing the operation of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sequential circuits.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768" y="2495431"/>
            <a:ext cx="5110639" cy="31586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931694"/>
            <a:ext cx="226314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FFFFF"/>
                </a:solidFill>
                <a:latin typeface="Lucida Bright" panose="02040602050505020304" charset="0"/>
                <a:ea typeface="Fraunces" pitchFamily="34" charset="-122"/>
                <a:cs typeface="Lucida Bright" panose="02040602050505020304" charset="0"/>
              </a:rPr>
              <a:t>Interconnections</a:t>
            </a:r>
            <a:endParaRPr lang="en-US" sz="2185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7481768" y="6501051"/>
            <a:ext cx="5110639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Lucida Bright" panose="02040602050505020304" charset="0"/>
                <a:ea typeface="Epilogue" pitchFamily="34" charset="-122"/>
                <a:cs typeface="Lucida Bright" panose="02040602050505020304" charset="0"/>
              </a:rPr>
              <a:t>Learn how to connect flip-flops and other components to design asynchronous sequential circuits.</a:t>
            </a:r>
            <a:endParaRPr lang="en-US" sz="1750" dirty="0">
              <a:latin typeface="Lucida Bright" panose="02040602050505020304" charset="0"/>
              <a:cs typeface="Lucida Bright" panose="02040602050505020304" charset="0"/>
            </a:endParaRPr>
          </a:p>
        </p:txBody>
      </p:sp>
      <p:pic>
        <p:nvPicPr>
          <p:cNvPr id="11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2414</Words>
  <Application>WPS Presentation</Application>
  <PresentationFormat>On-screen Show (16:9)</PresentationFormat>
  <Paragraphs>118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31" baseType="lpstr">
      <vt:lpstr>Arial</vt:lpstr>
      <vt:lpstr>SimSun</vt:lpstr>
      <vt:lpstr>Wingdings</vt:lpstr>
      <vt:lpstr>Fraunces</vt:lpstr>
      <vt:lpstr>AMGDT</vt:lpstr>
      <vt:lpstr>Fraunces</vt:lpstr>
      <vt:lpstr>Fraunces</vt:lpstr>
      <vt:lpstr>Epilogue</vt:lpstr>
      <vt:lpstr>Epilogue</vt:lpstr>
      <vt:lpstr>Epilogue</vt:lpstr>
      <vt:lpstr>Calibri</vt:lpstr>
      <vt:lpstr>Microsoft YaHei</vt:lpstr>
      <vt:lpstr>Arial Unicode MS</vt:lpstr>
      <vt:lpstr>MingLiU-ExtB</vt:lpstr>
      <vt:lpstr>Calibri Light</vt:lpstr>
      <vt:lpstr>Malgun Gothic Semilight</vt:lpstr>
      <vt:lpstr>Maiandra GD</vt:lpstr>
      <vt:lpstr>Malgun Gothic</vt:lpstr>
      <vt:lpstr>Lucida Fax</vt:lpstr>
      <vt:lpstr>Lucida Handwriting</vt:lpstr>
      <vt:lpstr>Lucida Bright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KIIT</cp:lastModifiedBy>
  <cp:revision>2</cp:revision>
  <dcterms:created xsi:type="dcterms:W3CDTF">2023-12-03T17:45:00Z</dcterms:created>
  <dcterms:modified xsi:type="dcterms:W3CDTF">2023-12-03T17:58:56Z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C38649EFE7574268A4B083EFF18C77FF_12</vt:lpwstr>
  </property>
  <property fmtid="{D5CDD505-2E9C-101B-9397-08002B2CF9AE}" pid="3" name="KSOProductBuildVer">
    <vt:lpwstr>1033-12.2.0.13306</vt:lpwstr>
  </property>
</Properties>
</file>